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"/>
  </p:notesMasterIdLst>
  <p:sldIdLst>
    <p:sldId id="257" r:id="rId2"/>
    <p:sldId id="276" r:id="rId3"/>
    <p:sldId id="277" r:id="rId4"/>
    <p:sldId id="263" r:id="rId5"/>
    <p:sldId id="262" r:id="rId6"/>
    <p:sldId id="279" r:id="rId7"/>
    <p:sldId id="280" r:id="rId8"/>
    <p:sldId id="281" r:id="rId9"/>
    <p:sldId id="282" r:id="rId10"/>
    <p:sldId id="283" r:id="rId11"/>
    <p:sldId id="284" r:id="rId12"/>
    <p:sldId id="278" r:id="rId13"/>
    <p:sldId id="261" r:id="rId14"/>
    <p:sldId id="270" r:id="rId15"/>
    <p:sldId id="264" r:id="rId16"/>
    <p:sldId id="260" r:id="rId17"/>
    <p:sldId id="265" r:id="rId18"/>
    <p:sldId id="266" r:id="rId19"/>
    <p:sldId id="269" r:id="rId20"/>
    <p:sldId id="271" r:id="rId21"/>
    <p:sldId id="272" r:id="rId22"/>
    <p:sldId id="273" r:id="rId23"/>
    <p:sldId id="274" r:id="rId24"/>
    <p:sldId id="275" r:id="rId25"/>
    <p:sldId id="268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250"/>
    <p:restoredTop sz="94729"/>
  </p:normalViewPr>
  <p:slideViewPr>
    <p:cSldViewPr snapToGrid="0" snapToObjects="1">
      <p:cViewPr>
        <p:scale>
          <a:sx n="114" d="100"/>
          <a:sy n="114" d="100"/>
        </p:scale>
        <p:origin x="608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10565F-E320-BE42-9FFD-87C500AFDCAC}" type="datetimeFigureOut">
              <a:t>5/21/20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DF1E86-BDF1-874D-889F-EFCDD5EC2C7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2465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FC47A0-FD60-9442-A1B5-C1F067BAC7C9}" type="datetimeFigureOut">
              <a:t>5/21/20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86993-92B4-0448-94F8-097EABFA6F6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501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FC47A0-FD60-9442-A1B5-C1F067BAC7C9}" type="datetimeFigureOut">
              <a:t>5/21/20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86993-92B4-0448-94F8-097EABFA6F6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2725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FC47A0-FD60-9442-A1B5-C1F067BAC7C9}" type="datetimeFigureOut">
              <a:t>5/21/20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86993-92B4-0448-94F8-097EABFA6F6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8582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FC47A0-FD60-9442-A1B5-C1F067BAC7C9}" type="datetimeFigureOut">
              <a:t>5/21/20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86993-92B4-0448-94F8-097EABFA6F6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7294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FC47A0-FD60-9442-A1B5-C1F067BAC7C9}" type="datetimeFigureOut">
              <a:t>5/21/20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86993-92B4-0448-94F8-097EABFA6F6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7323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FC47A0-FD60-9442-A1B5-C1F067BAC7C9}" type="datetimeFigureOut">
              <a:t>5/21/20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86993-92B4-0448-94F8-097EABFA6F6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6211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FC47A0-FD60-9442-A1B5-C1F067BAC7C9}" type="datetimeFigureOut">
              <a:t>5/21/20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86993-92B4-0448-94F8-097EABFA6F6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2955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FC47A0-FD60-9442-A1B5-C1F067BAC7C9}" type="datetimeFigureOut">
              <a:t>5/21/20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86993-92B4-0448-94F8-097EABFA6F6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2938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FC47A0-FD60-9442-A1B5-C1F067BAC7C9}" type="datetimeFigureOut">
              <a:t>5/21/20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86993-92B4-0448-94F8-097EABFA6F6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655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FC47A0-FD60-9442-A1B5-C1F067BAC7C9}" type="datetimeFigureOut">
              <a:t>5/21/20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86993-92B4-0448-94F8-097EABFA6F6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9334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FC47A0-FD60-9442-A1B5-C1F067BAC7C9}" type="datetimeFigureOut">
              <a:t>5/21/20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86993-92B4-0448-94F8-097EABFA6F6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2042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FC47A0-FD60-9442-A1B5-C1F067BAC7C9}" type="datetimeFigureOut">
              <a:t>5/21/20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A86993-92B4-0448-94F8-097EABFA6F6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70517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4333003"/>
            <a:ext cx="9144000" cy="1009248"/>
          </a:xfrm>
        </p:spPr>
        <p:txBody>
          <a:bodyPr/>
          <a:lstStyle/>
          <a:p>
            <a:r>
              <a:rPr lang="en-US" dirty="0"/>
              <a:t>Functional Annotation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63139" y="5342251"/>
            <a:ext cx="7665721" cy="121178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Lesson 6: Annotating with the KOALAs and KEGG database</a:t>
            </a:r>
          </a:p>
          <a:p>
            <a:r>
              <a:rPr lang="en-US" dirty="0"/>
              <a:t>Arkadiy Garber</a:t>
            </a:r>
          </a:p>
          <a:p>
            <a:r>
              <a:rPr lang="en-US" dirty="0"/>
              <a:t>Ben Tully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4803" y="591651"/>
            <a:ext cx="6542394" cy="368009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31" y="-494381"/>
            <a:ext cx="2069148" cy="29260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31" y="3795679"/>
            <a:ext cx="2069148" cy="292608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4961" y="3879211"/>
            <a:ext cx="2069148" cy="29260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4961" y="-540536"/>
            <a:ext cx="2069148" cy="2926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5241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4229FC0-6542-3643-90BA-5797245036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93101" y="0"/>
            <a:ext cx="7405797" cy="6858000"/>
          </a:xfrm>
        </p:spPr>
      </p:pic>
    </p:spTree>
    <p:extLst>
      <p:ext uri="{BB962C8B-B14F-4D97-AF65-F5344CB8AC3E}">
        <p14:creationId xmlns:p14="http://schemas.microsoft.com/office/powerpoint/2010/main" val="42566267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6CEC4F4-B990-AF45-9813-53BC9D3CCC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66159" y="12894"/>
            <a:ext cx="7459681" cy="6845106"/>
          </a:xfrm>
        </p:spPr>
      </p:pic>
    </p:spTree>
    <p:extLst>
      <p:ext uri="{BB962C8B-B14F-4D97-AF65-F5344CB8AC3E}">
        <p14:creationId xmlns:p14="http://schemas.microsoft.com/office/powerpoint/2010/main" val="25915713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6FF7A6A-6764-BA4D-BEC8-55C0EB44D5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9297" y="704166"/>
            <a:ext cx="8124512" cy="5087976"/>
          </a:xfrm>
          <a:prstGeom prst="rect">
            <a:avLst/>
          </a:prstGeom>
        </p:spPr>
      </p:pic>
      <p:sp>
        <p:nvSpPr>
          <p:cNvPr id="9" name="Frame 8">
            <a:extLst>
              <a:ext uri="{FF2B5EF4-FFF2-40B4-BE49-F238E27FC236}">
                <a16:creationId xmlns:a16="http://schemas.microsoft.com/office/drawing/2014/main" id="{E1D40506-BACC-3842-9025-49176884E254}"/>
              </a:ext>
            </a:extLst>
          </p:cNvPr>
          <p:cNvSpPr/>
          <p:nvPr/>
        </p:nvSpPr>
        <p:spPr>
          <a:xfrm>
            <a:off x="3014716" y="2473657"/>
            <a:ext cx="6162567" cy="390134"/>
          </a:xfrm>
          <a:prstGeom prst="fram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3585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9408" y="78029"/>
            <a:ext cx="9713183" cy="877888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BlastKOALA, GhostKOALA, and KofamKOALA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911" y="976102"/>
            <a:ext cx="4934014" cy="5881898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4910" y="2082590"/>
            <a:ext cx="7037090" cy="2894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9876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DA2E7B-7B80-3E43-989B-F45603DF35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8501" y="3909979"/>
            <a:ext cx="4013835" cy="603171"/>
          </a:xfrm>
        </p:spPr>
        <p:txBody>
          <a:bodyPr>
            <a:normAutofit fontScale="90000"/>
          </a:bodyPr>
          <a:lstStyle/>
          <a:p>
            <a:r>
              <a:rPr lang="en-US" dirty="0"/>
              <a:t>BLASTx vs GHOSTX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730CB3-CA4B-364A-95FF-BA068B65B3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180" y="3230937"/>
            <a:ext cx="5544820" cy="337623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BFFDAE3-41DE-034A-B797-1726C772665B}"/>
              </a:ext>
            </a:extLst>
          </p:cNvPr>
          <p:cNvSpPr txBox="1"/>
          <p:nvPr/>
        </p:nvSpPr>
        <p:spPr>
          <a:xfrm>
            <a:off x="6925438" y="4631618"/>
            <a:ext cx="4299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GHOSTX about 50 times faster than BLASTx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4E32934-DA62-0D48-BD41-653491A71D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708" y="0"/>
            <a:ext cx="8891711" cy="2646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9408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833" y="1161960"/>
            <a:ext cx="10424331" cy="5472519"/>
          </a:xfr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2337790" y="111353"/>
            <a:ext cx="7516417" cy="8778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BlastKOALA and GhostKOALA output</a:t>
            </a:r>
          </a:p>
        </p:txBody>
      </p:sp>
    </p:spTree>
    <p:extLst>
      <p:ext uri="{BB962C8B-B14F-4D97-AF65-F5344CB8AC3E}">
        <p14:creationId xmlns:p14="http://schemas.microsoft.com/office/powerpoint/2010/main" val="16196924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2303574" y="0"/>
            <a:ext cx="7516417" cy="8778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GhostKOALA raw output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341"/>
          <a:stretch/>
        </p:blipFill>
        <p:spPr>
          <a:xfrm>
            <a:off x="6657175" y="1101044"/>
            <a:ext cx="4896739" cy="5603132"/>
          </a:xfrm>
          <a:prstGeom prst="rect">
            <a:avLst/>
          </a:prstGeom>
        </p:spPr>
      </p:pic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783" y="1101044"/>
            <a:ext cx="5138999" cy="5603132"/>
          </a:xfrm>
        </p:spPr>
      </p:pic>
    </p:spTree>
    <p:extLst>
      <p:ext uri="{BB962C8B-B14F-4D97-AF65-F5344CB8AC3E}">
        <p14:creationId xmlns:p14="http://schemas.microsoft.com/office/powerpoint/2010/main" val="16309869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4865" y="0"/>
            <a:ext cx="7149695" cy="6783216"/>
          </a:xfrm>
        </p:spPr>
      </p:pic>
      <p:sp>
        <p:nvSpPr>
          <p:cNvPr id="7" name="Frame 6"/>
          <p:cNvSpPr/>
          <p:nvPr/>
        </p:nvSpPr>
        <p:spPr>
          <a:xfrm>
            <a:off x="4155440" y="5577840"/>
            <a:ext cx="3586480" cy="223520"/>
          </a:xfrm>
          <a:prstGeom prst="fram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9" name="Straight Arrow Connector 8"/>
          <p:cNvCxnSpPr>
            <a:stCxn id="7" idx="3"/>
          </p:cNvCxnSpPr>
          <p:nvPr/>
        </p:nvCxnSpPr>
        <p:spPr>
          <a:xfrm>
            <a:off x="7741920" y="5689600"/>
            <a:ext cx="10668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8808720" y="5089435"/>
            <a:ext cx="24180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Incorporation of GhostKOALA results into </a:t>
            </a:r>
            <a:r>
              <a:rPr lang="en-US" dirty="0" err="1"/>
              <a:t>Anvio’s</a:t>
            </a:r>
            <a:r>
              <a:rPr lang="en-US" dirty="0"/>
              <a:t> metagenomic workflow</a:t>
            </a:r>
          </a:p>
        </p:txBody>
      </p:sp>
    </p:spTree>
    <p:extLst>
      <p:ext uri="{BB962C8B-B14F-4D97-AF65-F5344CB8AC3E}">
        <p14:creationId xmlns:p14="http://schemas.microsoft.com/office/powerpoint/2010/main" val="2029105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74211"/>
            <a:ext cx="12123567" cy="5385403"/>
          </a:xfr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2303574" y="238675"/>
            <a:ext cx="7516417" cy="8778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What does the final output look like?</a:t>
            </a:r>
          </a:p>
        </p:txBody>
      </p:sp>
    </p:spTree>
    <p:extLst>
      <p:ext uri="{BB962C8B-B14F-4D97-AF65-F5344CB8AC3E}">
        <p14:creationId xmlns:p14="http://schemas.microsoft.com/office/powerpoint/2010/main" val="5559506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BF61C25-306B-A548-9054-5DA0817676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310532" cy="5218633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900C485-CF00-244A-AA86-FA21C1C189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881468" y="0"/>
            <a:ext cx="6310532" cy="2441982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D8721B4-682F-7149-A999-3DA17C8468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1448" y="3812743"/>
            <a:ext cx="6337522" cy="2811780"/>
          </a:xfrm>
          <a:prstGeom prst="rect">
            <a:avLst/>
          </a:prstGeom>
        </p:spPr>
      </p:pic>
      <p:sp>
        <p:nvSpPr>
          <p:cNvPr id="10" name="Frame 9">
            <a:extLst>
              <a:ext uri="{FF2B5EF4-FFF2-40B4-BE49-F238E27FC236}">
                <a16:creationId xmlns:a16="http://schemas.microsoft.com/office/drawing/2014/main" id="{F3A38B35-5B82-694D-809E-8653AF099E05}"/>
              </a:ext>
            </a:extLst>
          </p:cNvPr>
          <p:cNvSpPr/>
          <p:nvPr/>
        </p:nvSpPr>
        <p:spPr>
          <a:xfrm>
            <a:off x="6082505" y="5150053"/>
            <a:ext cx="4090195" cy="491490"/>
          </a:xfrm>
          <a:prstGeom prst="frame">
            <a:avLst>
              <a:gd name="adj1" fmla="val 7849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2B7BC97-CD28-3A43-AA04-FA4F0270249A}"/>
              </a:ext>
            </a:extLst>
          </p:cNvPr>
          <p:cNvSpPr txBox="1"/>
          <p:nvPr/>
        </p:nvSpPr>
        <p:spPr>
          <a:xfrm>
            <a:off x="6082505" y="2820923"/>
            <a:ext cx="45707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KOfamscan</a:t>
            </a:r>
            <a:r>
              <a:rPr lang="en-US" b="1" dirty="0"/>
              <a:t> about 83 times faster than BLASTx</a:t>
            </a:r>
          </a:p>
          <a:p>
            <a:r>
              <a:rPr lang="en-US" b="1" dirty="0"/>
              <a:t>About twice as fast as GHOSTX</a:t>
            </a:r>
          </a:p>
        </p:txBody>
      </p:sp>
    </p:spTree>
    <p:extLst>
      <p:ext uri="{BB962C8B-B14F-4D97-AF65-F5344CB8AC3E}">
        <p14:creationId xmlns:p14="http://schemas.microsoft.com/office/powerpoint/2010/main" val="3903021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029AB61-4040-A241-BF08-45F572EB46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05096" y="444499"/>
            <a:ext cx="7781808" cy="5969001"/>
          </a:xfrm>
        </p:spPr>
      </p:pic>
    </p:spTree>
    <p:extLst>
      <p:ext uri="{BB962C8B-B14F-4D97-AF65-F5344CB8AC3E}">
        <p14:creationId xmlns:p14="http://schemas.microsoft.com/office/powerpoint/2010/main" val="25944916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1383577-FA74-8D47-86AD-6A31DA869C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82206" y="0"/>
            <a:ext cx="6973223" cy="6757834"/>
          </a:xfrm>
        </p:spPr>
      </p:pic>
    </p:spTree>
    <p:extLst>
      <p:ext uri="{BB962C8B-B14F-4D97-AF65-F5344CB8AC3E}">
        <p14:creationId xmlns:p14="http://schemas.microsoft.com/office/powerpoint/2010/main" val="7792856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69CDDF-94ED-9F49-BC94-718064DE5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KEGG-Decoder: Evaluation and visualization KEGG KOALA output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EA68AA-54F7-8443-8677-272D537B63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186" y="2134862"/>
            <a:ext cx="11813628" cy="457338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590068F-1EF1-D740-82C4-DE9E11AAB5AB}"/>
              </a:ext>
            </a:extLst>
          </p:cNvPr>
          <p:cNvSpPr/>
          <p:nvPr/>
        </p:nvSpPr>
        <p:spPr>
          <a:xfrm>
            <a:off x="423958" y="1950196"/>
            <a:ext cx="60889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https://github.com/bjtully/BioData/tree/master/KEGGDecoder</a:t>
            </a:r>
          </a:p>
        </p:txBody>
      </p:sp>
    </p:spTree>
    <p:extLst>
      <p:ext uri="{BB962C8B-B14F-4D97-AF65-F5344CB8AC3E}">
        <p14:creationId xmlns:p14="http://schemas.microsoft.com/office/powerpoint/2010/main" val="34182669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8211F40-A342-6041-AB26-BEC346916BC2}"/>
              </a:ext>
            </a:extLst>
          </p:cNvPr>
          <p:cNvSpPr txBox="1">
            <a:spLocks/>
          </p:cNvSpPr>
          <p:nvPr/>
        </p:nvSpPr>
        <p:spPr>
          <a:xfrm>
            <a:off x="1063354" y="202324"/>
            <a:ext cx="3477116" cy="8778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KEGG Modules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2570D1F-0688-104F-B0C4-F10AAEE3B7B9}"/>
              </a:ext>
            </a:extLst>
          </p:cNvPr>
          <p:cNvCxnSpPr/>
          <p:nvPr/>
        </p:nvCxnSpPr>
        <p:spPr>
          <a:xfrm>
            <a:off x="6096000" y="202324"/>
            <a:ext cx="0" cy="6453352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00D46062-7636-794B-AB36-27A3449251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02" y="1080212"/>
            <a:ext cx="5863091" cy="5275919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26A22E04-47ED-AF49-B758-5137C0F40F7C}"/>
              </a:ext>
            </a:extLst>
          </p:cNvPr>
          <p:cNvSpPr txBox="1">
            <a:spLocks/>
          </p:cNvSpPr>
          <p:nvPr/>
        </p:nvSpPr>
        <p:spPr>
          <a:xfrm>
            <a:off x="6183808" y="202324"/>
            <a:ext cx="5863085" cy="8778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KEGG Decoder heatmap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D35E2E2-A760-524A-BF50-6F1A80F4C4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7518"/>
          <a:stretch/>
        </p:blipFill>
        <p:spPr>
          <a:xfrm>
            <a:off x="6183808" y="1581943"/>
            <a:ext cx="5849388" cy="4272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8988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46D98-E526-CB42-980C-40E02CA07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KEGG-Decoder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4FE8AC45-9603-124B-BF69-530DD0F7BA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6121"/>
          <a:stretch/>
        </p:blipFill>
        <p:spPr>
          <a:xfrm>
            <a:off x="178674" y="3031643"/>
            <a:ext cx="11845159" cy="1908811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4C3F740-08B7-8142-9A18-8ABFB652FE2C}"/>
              </a:ext>
            </a:extLst>
          </p:cNvPr>
          <p:cNvCxnSpPr/>
          <p:nvPr/>
        </p:nvCxnSpPr>
        <p:spPr>
          <a:xfrm>
            <a:off x="436228" y="3347207"/>
            <a:ext cx="566257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EFBDC99-2B7A-EF41-8B4B-2CE89352DC30}"/>
              </a:ext>
            </a:extLst>
          </p:cNvPr>
          <p:cNvCxnSpPr>
            <a:cxnSpLocks/>
          </p:cNvCxnSpPr>
          <p:nvPr/>
        </p:nvCxnSpPr>
        <p:spPr>
          <a:xfrm>
            <a:off x="1037439" y="3347207"/>
            <a:ext cx="36352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341928A-F88D-4946-94F5-AB6117B4C4C2}"/>
              </a:ext>
            </a:extLst>
          </p:cNvPr>
          <p:cNvCxnSpPr>
            <a:cxnSpLocks/>
          </p:cNvCxnSpPr>
          <p:nvPr/>
        </p:nvCxnSpPr>
        <p:spPr>
          <a:xfrm>
            <a:off x="1424733" y="3347207"/>
            <a:ext cx="408261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EAF4A5A-3937-A44E-B75E-CE6D2F59584C}"/>
              </a:ext>
            </a:extLst>
          </p:cNvPr>
          <p:cNvCxnSpPr>
            <a:cxnSpLocks/>
          </p:cNvCxnSpPr>
          <p:nvPr/>
        </p:nvCxnSpPr>
        <p:spPr>
          <a:xfrm>
            <a:off x="1870748" y="3348605"/>
            <a:ext cx="122479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E745923-1162-6348-A3B7-A1BAA49E5C88}"/>
              </a:ext>
            </a:extLst>
          </p:cNvPr>
          <p:cNvCxnSpPr>
            <a:cxnSpLocks/>
          </p:cNvCxnSpPr>
          <p:nvPr/>
        </p:nvCxnSpPr>
        <p:spPr>
          <a:xfrm>
            <a:off x="3126301" y="3347207"/>
            <a:ext cx="581633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84742B7-574C-5A4A-B3E3-34FB39EEF1FC}"/>
              </a:ext>
            </a:extLst>
          </p:cNvPr>
          <p:cNvCxnSpPr>
            <a:cxnSpLocks/>
          </p:cNvCxnSpPr>
          <p:nvPr/>
        </p:nvCxnSpPr>
        <p:spPr>
          <a:xfrm>
            <a:off x="3748484" y="3347207"/>
            <a:ext cx="1196826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3DB790F-B000-B341-86E2-0D18D618E2F2}"/>
              </a:ext>
            </a:extLst>
          </p:cNvPr>
          <p:cNvCxnSpPr>
            <a:cxnSpLocks/>
          </p:cNvCxnSpPr>
          <p:nvPr/>
        </p:nvCxnSpPr>
        <p:spPr>
          <a:xfrm>
            <a:off x="4995647" y="3348605"/>
            <a:ext cx="48236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A2FC941-911B-1144-9C9B-F35DAAAC5EBD}"/>
              </a:ext>
            </a:extLst>
          </p:cNvPr>
          <p:cNvCxnSpPr>
            <a:cxnSpLocks/>
          </p:cNvCxnSpPr>
          <p:nvPr/>
        </p:nvCxnSpPr>
        <p:spPr>
          <a:xfrm>
            <a:off x="5521357" y="3347207"/>
            <a:ext cx="61099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91CBB1A-1752-B643-970F-F6365DD68EBE}"/>
              </a:ext>
            </a:extLst>
          </p:cNvPr>
          <p:cNvCxnSpPr>
            <a:cxnSpLocks/>
          </p:cNvCxnSpPr>
          <p:nvPr/>
        </p:nvCxnSpPr>
        <p:spPr>
          <a:xfrm>
            <a:off x="6132352" y="2899794"/>
            <a:ext cx="784371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7988E66-ED78-124E-98CA-BA4526D665F9}"/>
              </a:ext>
            </a:extLst>
          </p:cNvPr>
          <p:cNvCxnSpPr>
            <a:cxnSpLocks/>
          </p:cNvCxnSpPr>
          <p:nvPr/>
        </p:nvCxnSpPr>
        <p:spPr>
          <a:xfrm>
            <a:off x="7455016" y="2899794"/>
            <a:ext cx="64036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79C9AEB-8678-CB47-BD76-CCFD98EF18C1}"/>
              </a:ext>
            </a:extLst>
          </p:cNvPr>
          <p:cNvCxnSpPr>
            <a:cxnSpLocks/>
          </p:cNvCxnSpPr>
          <p:nvPr/>
        </p:nvCxnSpPr>
        <p:spPr>
          <a:xfrm>
            <a:off x="9201325" y="2899794"/>
            <a:ext cx="54668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40C4E5C-F729-9B4A-B2F9-953813545269}"/>
              </a:ext>
            </a:extLst>
          </p:cNvPr>
          <p:cNvCxnSpPr>
            <a:cxnSpLocks/>
          </p:cNvCxnSpPr>
          <p:nvPr/>
        </p:nvCxnSpPr>
        <p:spPr>
          <a:xfrm>
            <a:off x="10507212" y="2899794"/>
            <a:ext cx="1359016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22836D32-D6A8-2E48-85CB-24A7F47E892D}"/>
              </a:ext>
            </a:extLst>
          </p:cNvPr>
          <p:cNvSpPr txBox="1"/>
          <p:nvPr/>
        </p:nvSpPr>
        <p:spPr>
          <a:xfrm rot="16200000">
            <a:off x="72674" y="2608739"/>
            <a:ext cx="12334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core metabolism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A26A046-A459-274E-9474-CD12EFB7B518}"/>
              </a:ext>
            </a:extLst>
          </p:cNvPr>
          <p:cNvSpPr txBox="1"/>
          <p:nvPr/>
        </p:nvSpPr>
        <p:spPr>
          <a:xfrm rot="16200000">
            <a:off x="606342" y="2621755"/>
            <a:ext cx="12073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O2 cytochromes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56F139F-314F-1F49-874D-5F2439C31D61}"/>
              </a:ext>
            </a:extLst>
          </p:cNvPr>
          <p:cNvSpPr txBox="1"/>
          <p:nvPr/>
        </p:nvSpPr>
        <p:spPr>
          <a:xfrm rot="16200000">
            <a:off x="1026996" y="2665357"/>
            <a:ext cx="11201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carbon fixation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D890D94-A1F7-674E-A4A4-A349A768601D}"/>
              </a:ext>
            </a:extLst>
          </p:cNvPr>
          <p:cNvSpPr txBox="1"/>
          <p:nvPr/>
        </p:nvSpPr>
        <p:spPr>
          <a:xfrm rot="16200000">
            <a:off x="1748937" y="2522080"/>
            <a:ext cx="14067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carbon degradation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DFF10A2-EC9F-CA4C-83FC-D284C5CD518A}"/>
              </a:ext>
            </a:extLst>
          </p:cNvPr>
          <p:cNvSpPr txBox="1"/>
          <p:nvPr/>
        </p:nvSpPr>
        <p:spPr>
          <a:xfrm rot="16200000">
            <a:off x="2875927" y="2696744"/>
            <a:ext cx="10574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nitrogen cycle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48A6168-FAAE-E843-800B-AAD5C9292608}"/>
              </a:ext>
            </a:extLst>
          </p:cNvPr>
          <p:cNvSpPr txBox="1"/>
          <p:nvPr/>
        </p:nvSpPr>
        <p:spPr>
          <a:xfrm rot="16200000">
            <a:off x="3885776" y="2782216"/>
            <a:ext cx="8864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sulfur cycle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BE1932F-6D19-514E-9B6F-402A97C6AB02}"/>
              </a:ext>
            </a:extLst>
          </p:cNvPr>
          <p:cNvSpPr txBox="1"/>
          <p:nvPr/>
        </p:nvSpPr>
        <p:spPr>
          <a:xfrm rot="16200000">
            <a:off x="4657613" y="2667825"/>
            <a:ext cx="11152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hydrogen cycle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F7F709A-A46F-4F41-93B9-4A783C9889F8}"/>
              </a:ext>
            </a:extLst>
          </p:cNvPr>
          <p:cNvSpPr txBox="1"/>
          <p:nvPr/>
        </p:nvSpPr>
        <p:spPr>
          <a:xfrm rot="16200000">
            <a:off x="4963784" y="2389159"/>
            <a:ext cx="16725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Vitamins &amp; transporters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AFBB70F-8E7D-744A-BDC0-96B1A184B500}"/>
              </a:ext>
            </a:extLst>
          </p:cNvPr>
          <p:cNvSpPr txBox="1"/>
          <p:nvPr/>
        </p:nvSpPr>
        <p:spPr>
          <a:xfrm rot="16200000">
            <a:off x="5874151" y="2210303"/>
            <a:ext cx="12132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methanogenesis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E77D287-8241-AF4A-AB4E-E6F2F1DE5E12}"/>
              </a:ext>
            </a:extLst>
          </p:cNvPr>
          <p:cNvSpPr txBox="1"/>
          <p:nvPr/>
        </p:nvSpPr>
        <p:spPr>
          <a:xfrm rot="16200000">
            <a:off x="7240785" y="2313696"/>
            <a:ext cx="10064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fermentation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D3FA78D-9F41-D64D-B850-07F8CA811F24}"/>
              </a:ext>
            </a:extLst>
          </p:cNvPr>
          <p:cNvSpPr txBox="1"/>
          <p:nvPr/>
        </p:nvSpPr>
        <p:spPr>
          <a:xfrm rot="16200000">
            <a:off x="8788281" y="2169587"/>
            <a:ext cx="12947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secretion systems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1516EE9-A8A9-274E-A184-A2018CA0C4A0}"/>
              </a:ext>
            </a:extLst>
          </p:cNvPr>
          <p:cNvSpPr txBox="1"/>
          <p:nvPr/>
        </p:nvSpPr>
        <p:spPr>
          <a:xfrm rot="16200000">
            <a:off x="10454264" y="2097516"/>
            <a:ext cx="14388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amino acid </a:t>
            </a:r>
            <a:r>
              <a:rPr lang="en-US" sz="1200" dirty="0" err="1"/>
              <a:t>biosynth</a:t>
            </a:r>
            <a:endParaRPr lang="en-US" sz="1200" dirty="0"/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AA04977D-7C89-CB44-9F7A-A97FE6DF70EB}"/>
              </a:ext>
            </a:extLst>
          </p:cNvPr>
          <p:cNvSpPr txBox="1">
            <a:spLocks/>
          </p:cNvSpPr>
          <p:nvPr/>
        </p:nvSpPr>
        <p:spPr>
          <a:xfrm>
            <a:off x="356180" y="4995255"/>
            <a:ext cx="10610782" cy="8778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Designed to provide a high-level overview of metabolic processes </a:t>
            </a:r>
            <a:r>
              <a:rPr lang="en-US" sz="2400" dirty="0">
                <a:sym typeface="Wingdings" pitchFamily="2" charset="2"/>
              </a:rPr>
              <a:t> additional confirmation required</a:t>
            </a:r>
            <a:r>
              <a:rPr lang="en-US" sz="2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436034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87EDC7-B268-064B-853A-7715BF71F5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KEGG-Decoder Visualization Options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46D080-FC90-F740-832B-E25AA6C04E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122920" cy="4351338"/>
          </a:xfrm>
        </p:spPr>
        <p:txBody>
          <a:bodyPr/>
          <a:lstStyle/>
          <a:p>
            <a:r>
              <a:rPr lang="en-US" dirty="0"/>
              <a:t>Static</a:t>
            </a:r>
          </a:p>
          <a:p>
            <a:r>
              <a:rPr lang="en-US" dirty="0"/>
              <a:t>Interactive </a:t>
            </a:r>
            <a:r>
              <a:rPr lang="en-US" dirty="0">
                <a:sym typeface="Wingdings" pitchFamily="2" charset="2"/>
              </a:rPr>
              <a:t> HTML version with zoom and hover features</a:t>
            </a:r>
          </a:p>
          <a:p>
            <a:pPr lvl="1"/>
            <a:r>
              <a:rPr lang="en-US" dirty="0">
                <a:sym typeface="Wingdings" pitchFamily="2" charset="2"/>
              </a:rPr>
              <a:t>Ordered by user input</a:t>
            </a:r>
          </a:p>
          <a:p>
            <a:r>
              <a:rPr lang="en-US" dirty="0" err="1">
                <a:sym typeface="Wingdings" pitchFamily="2" charset="2"/>
              </a:rPr>
              <a:t>Tanglegram</a:t>
            </a:r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DF281D02-5978-8E48-8005-5B4B8C43D8F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8010" b="8923"/>
          <a:stretch/>
        </p:blipFill>
        <p:spPr>
          <a:xfrm>
            <a:off x="9098401" y="796163"/>
            <a:ext cx="2791726" cy="5696712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651F1AC-D356-084F-887A-511248B8E19A}"/>
              </a:ext>
            </a:extLst>
          </p:cNvPr>
          <p:cNvCxnSpPr/>
          <p:nvPr/>
        </p:nvCxnSpPr>
        <p:spPr>
          <a:xfrm flipV="1">
            <a:off x="2971800" y="3429000"/>
            <a:ext cx="5989320" cy="45720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69614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7579" y="2385544"/>
            <a:ext cx="7199311" cy="1776091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Onto the Jupyter Binder Tutorial:</a:t>
            </a:r>
            <a:br>
              <a:rPr lang="en-US" dirty="0"/>
            </a:b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31" y="-494381"/>
            <a:ext cx="2069148" cy="292608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31" y="3795679"/>
            <a:ext cx="2069148" cy="29260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4961" y="3879211"/>
            <a:ext cx="2069148" cy="29260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4961" y="-540536"/>
            <a:ext cx="2069148" cy="2926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9095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D1FE443-E277-024B-AE3A-3A2E867D2C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2095" y="0"/>
            <a:ext cx="8431530" cy="243556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FF7A6A-6764-BA4D-BEC8-55C0EB44D5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4640" y="3215354"/>
            <a:ext cx="5816600" cy="3642646"/>
          </a:xfrm>
          <a:prstGeom prst="rect">
            <a:avLst/>
          </a:prstGeom>
        </p:spPr>
      </p:pic>
      <p:sp>
        <p:nvSpPr>
          <p:cNvPr id="8" name="Down Arrow 7">
            <a:extLst>
              <a:ext uri="{FF2B5EF4-FFF2-40B4-BE49-F238E27FC236}">
                <a16:creationId xmlns:a16="http://schemas.microsoft.com/office/drawing/2014/main" id="{E1738EB8-8505-1B44-97BB-D50E4F86D13B}"/>
              </a:ext>
            </a:extLst>
          </p:cNvPr>
          <p:cNvSpPr/>
          <p:nvPr/>
        </p:nvSpPr>
        <p:spPr>
          <a:xfrm>
            <a:off x="5023485" y="2636866"/>
            <a:ext cx="1428750" cy="377190"/>
          </a:xfrm>
          <a:prstGeom prst="down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ame 8">
            <a:extLst>
              <a:ext uri="{FF2B5EF4-FFF2-40B4-BE49-F238E27FC236}">
                <a16:creationId xmlns:a16="http://schemas.microsoft.com/office/drawing/2014/main" id="{E1D40506-BACC-3842-9025-49176884E254}"/>
              </a:ext>
            </a:extLst>
          </p:cNvPr>
          <p:cNvSpPr/>
          <p:nvPr/>
        </p:nvSpPr>
        <p:spPr>
          <a:xfrm>
            <a:off x="3669030" y="3429000"/>
            <a:ext cx="4411980" cy="285750"/>
          </a:xfrm>
          <a:prstGeom prst="fram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1240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8512" y="0"/>
            <a:ext cx="6183488" cy="1774361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801419" cy="6858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5364" y="2103120"/>
            <a:ext cx="4025296" cy="4404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4229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8512" y="0"/>
            <a:ext cx="6183488" cy="1774361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801419" cy="6858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4263" y="1774361"/>
            <a:ext cx="3800118" cy="5083639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3395952" y="1224095"/>
            <a:ext cx="2810934" cy="90311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58388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A6F92DF-A9F2-5D47-B228-6601A6ECBB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76779" y="0"/>
            <a:ext cx="7638442" cy="6827475"/>
          </a:xfrm>
        </p:spPr>
      </p:pic>
      <p:sp>
        <p:nvSpPr>
          <p:cNvPr id="6" name="Frame 5">
            <a:extLst>
              <a:ext uri="{FF2B5EF4-FFF2-40B4-BE49-F238E27FC236}">
                <a16:creationId xmlns:a16="http://schemas.microsoft.com/office/drawing/2014/main" id="{CC2923B0-3340-1048-939E-C77E32D87B16}"/>
              </a:ext>
            </a:extLst>
          </p:cNvPr>
          <p:cNvSpPr/>
          <p:nvPr/>
        </p:nvSpPr>
        <p:spPr>
          <a:xfrm>
            <a:off x="3648456" y="3730752"/>
            <a:ext cx="448056" cy="201168"/>
          </a:xfrm>
          <a:prstGeom prst="fram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7676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EFBF210-D261-2346-9BCE-7AA389614B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9822" y="-8036"/>
            <a:ext cx="5366693" cy="6866036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A778813-DF94-CB47-836E-E38EE1E023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6515" y="-8036"/>
            <a:ext cx="5978616" cy="6855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6480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D34B1DF-6F79-1341-A5D6-C7EBA3B246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5845163" cy="68580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E900FAB-0077-0241-8688-7775B9247E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0"/>
            <a:ext cx="6045200" cy="383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0255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886881B-C62D-1549-8F23-7F511A0B8C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66310" y="0"/>
            <a:ext cx="7459379" cy="6845700"/>
          </a:xfrm>
        </p:spPr>
      </p:pic>
      <p:sp>
        <p:nvSpPr>
          <p:cNvPr id="6" name="Frame 5">
            <a:extLst>
              <a:ext uri="{FF2B5EF4-FFF2-40B4-BE49-F238E27FC236}">
                <a16:creationId xmlns:a16="http://schemas.microsoft.com/office/drawing/2014/main" id="{EF438061-A605-7D48-B8FF-FBBC422FD684}"/>
              </a:ext>
            </a:extLst>
          </p:cNvPr>
          <p:cNvSpPr/>
          <p:nvPr/>
        </p:nvSpPr>
        <p:spPr>
          <a:xfrm>
            <a:off x="2366309" y="0"/>
            <a:ext cx="4045641" cy="278780"/>
          </a:xfrm>
          <a:prstGeom prst="fram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6713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1594</TotalTime>
  <Words>158</Words>
  <Application>Microsoft Macintosh PowerPoint</Application>
  <PresentationFormat>Widescreen</PresentationFormat>
  <Paragraphs>37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Arial</vt:lpstr>
      <vt:lpstr>Calibri</vt:lpstr>
      <vt:lpstr>Calibri Light</vt:lpstr>
      <vt:lpstr>Office Theme</vt:lpstr>
      <vt:lpstr>Functional Annotation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BlastKOALA, GhostKOALA, and KofamKOALA</vt:lpstr>
      <vt:lpstr>BLASTx vs GHOSTX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KEGG-Decoder: Evaluation and visualization KEGG KOALA output</vt:lpstr>
      <vt:lpstr>PowerPoint Presentation</vt:lpstr>
      <vt:lpstr>KEGG-Decoder</vt:lpstr>
      <vt:lpstr>KEGG-Decoder Visualization Options</vt:lpstr>
      <vt:lpstr>Onto the Jupyter Binder Tutorial: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Functional Annotation</dc:title>
  <dc:creator>Arkadiy Garber</dc:creator>
  <cp:lastModifiedBy>Arkadiy Garber</cp:lastModifiedBy>
  <cp:revision>56</cp:revision>
  <dcterms:created xsi:type="dcterms:W3CDTF">2020-05-15T23:40:17Z</dcterms:created>
  <dcterms:modified xsi:type="dcterms:W3CDTF">2020-05-22T00:15:42Z</dcterms:modified>
</cp:coreProperties>
</file>